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Oswald Bold" charset="1" panose="00000800000000000000"/>
      <p:regular r:id="rId20"/>
    </p:embeddedFont>
    <p:embeddedFont>
      <p:font typeface="Montserrat Semi-Bold" charset="1" panose="00000700000000000000"/>
      <p:regular r:id="rId21"/>
    </p:embeddedFont>
    <p:embeddedFont>
      <p:font typeface="DM Sans Bold" charset="1" panose="00000000000000000000"/>
      <p:regular r:id="rId22"/>
    </p:embeddedFont>
    <p:embeddedFont>
      <p:font typeface="Montserrat Classic" charset="1" panose="00000500000000000000"/>
      <p:regular r:id="rId23"/>
    </p:embeddedFont>
    <p:embeddedFont>
      <p:font typeface="Montserrat Classic Bold" charset="1" panose="00000800000000000000"/>
      <p:regular r:id="rId24"/>
    </p:embeddedFont>
    <p:embeddedFont>
      <p:font typeface="Roboto Bold Italics" charset="1" panose="02000000000000000000"/>
      <p:regular r:id="rId25"/>
    </p:embeddedFont>
    <p:embeddedFont>
      <p:font typeface="Montserrat Bold" charset="1" panose="00000800000000000000"/>
      <p:regular r:id="rId26"/>
    </p:embeddedFont>
    <p:embeddedFont>
      <p:font typeface="Inter Bold" charset="1" panose="020B080203000000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64.png" Type="http://schemas.openxmlformats.org/officeDocument/2006/relationships/image"/><Relationship Id="rId18" Target="../media/image65.svg" Type="http://schemas.openxmlformats.org/officeDocument/2006/relationships/image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75188" y="3891342"/>
            <a:ext cx="15337624" cy="1600160"/>
            <a:chOff x="0" y="0"/>
            <a:chExt cx="20450166" cy="213354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591954" y="0"/>
              <a:ext cx="15490585" cy="2133546"/>
              <a:chOff x="0" y="0"/>
              <a:chExt cx="2243613" cy="3090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43613" cy="309017"/>
              </a:xfrm>
              <a:custGeom>
                <a:avLst/>
                <a:gdLst/>
                <a:ahLst/>
                <a:cxnLst/>
                <a:rect r="r" b="b" t="t" l="l"/>
                <a:pathLst>
                  <a:path h="309017" w="2243613">
                    <a:moveTo>
                      <a:pt x="0" y="0"/>
                    </a:moveTo>
                    <a:lnTo>
                      <a:pt x="2243613" y="0"/>
                    </a:lnTo>
                    <a:lnTo>
                      <a:pt x="2243613" y="309017"/>
                    </a:lnTo>
                    <a:lnTo>
                      <a:pt x="0" y="3090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2243613" cy="328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95189"/>
              <a:ext cx="20450166" cy="137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4"/>
                </a:lnSpc>
              </a:pPr>
              <a:r>
                <a:rPr lang="en-US" b="true" sz="6263" spc="613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LIFE EXPECTANCY IN THE UK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555073" y="9131379"/>
            <a:ext cx="5103495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Supreeth Gowda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6226017" y="-7652227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6874" y="6389420"/>
            <a:ext cx="15741815" cy="3102242"/>
            <a:chOff x="0" y="0"/>
            <a:chExt cx="20989086" cy="413632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559634" y="0"/>
              <a:ext cx="2732224" cy="273222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011920" y="452286"/>
              <a:ext cx="1827652" cy="1827652"/>
            </a:xfrm>
            <a:custGeom>
              <a:avLst/>
              <a:gdLst/>
              <a:ahLst/>
              <a:cxnLst/>
              <a:rect r="r" b="b" t="t" l="l"/>
              <a:pathLst>
                <a:path h="1827652" w="1827652">
                  <a:moveTo>
                    <a:pt x="0" y="0"/>
                  </a:moveTo>
                  <a:lnTo>
                    <a:pt x="1827652" y="0"/>
                  </a:lnTo>
                  <a:lnTo>
                    <a:pt x="1827652" y="1827652"/>
                  </a:lnTo>
                  <a:lnTo>
                    <a:pt x="0" y="1827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7702032" y="0"/>
              <a:ext cx="2732224" cy="273222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84138" y="0"/>
              <a:ext cx="2732224" cy="273222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9322484" y="603016"/>
              <a:ext cx="2062421" cy="1526192"/>
            </a:xfrm>
            <a:custGeom>
              <a:avLst/>
              <a:gdLst/>
              <a:ahLst/>
              <a:cxnLst/>
              <a:rect r="r" b="b" t="t" l="l"/>
              <a:pathLst>
                <a:path h="1526192" w="2062421">
                  <a:moveTo>
                    <a:pt x="0" y="0"/>
                  </a:moveTo>
                  <a:lnTo>
                    <a:pt x="2062422" y="0"/>
                  </a:lnTo>
                  <a:lnTo>
                    <a:pt x="2062422" y="1526192"/>
                  </a:lnTo>
                  <a:lnTo>
                    <a:pt x="0" y="1526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281137" y="517587"/>
              <a:ext cx="1574014" cy="1697051"/>
            </a:xfrm>
            <a:custGeom>
              <a:avLst/>
              <a:gdLst/>
              <a:ahLst/>
              <a:cxnLst/>
              <a:rect r="r" b="b" t="t" l="l"/>
              <a:pathLst>
                <a:path h="1697051" w="1574014">
                  <a:moveTo>
                    <a:pt x="0" y="0"/>
                  </a:moveTo>
                  <a:lnTo>
                    <a:pt x="1574015" y="0"/>
                  </a:lnTo>
                  <a:lnTo>
                    <a:pt x="1574015" y="1697050"/>
                  </a:lnTo>
                  <a:lnTo>
                    <a:pt x="0" y="1697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882198"/>
              <a:ext cx="4075082" cy="125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b="true" sz="3099" i="true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HEALTH INFRASTRUCTURE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313752" y="2882198"/>
              <a:ext cx="4075082" cy="125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b="true" sz="3099" i="true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HOUSING MARKET DYNAMICS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914004" y="2882198"/>
              <a:ext cx="4075082" cy="125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b="true" sz="3099" i="true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POLICY CENTRALIZATION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2296" y="2260182"/>
            <a:ext cx="15928195" cy="3252553"/>
            <a:chOff x="0" y="0"/>
            <a:chExt cx="21237593" cy="433673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808140" y="3127"/>
              <a:ext cx="2732224" cy="273222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260037" y="444844"/>
              <a:ext cx="2047216" cy="1680411"/>
            </a:xfrm>
            <a:custGeom>
              <a:avLst/>
              <a:gdLst/>
              <a:ahLst/>
              <a:cxnLst/>
              <a:rect r="r" b="b" t="t" l="l"/>
              <a:pathLst>
                <a:path h="1680411" w="2047216">
                  <a:moveTo>
                    <a:pt x="0" y="0"/>
                  </a:moveTo>
                  <a:lnTo>
                    <a:pt x="2047216" y="0"/>
                  </a:lnTo>
                  <a:lnTo>
                    <a:pt x="2047216" y="1680411"/>
                  </a:lnTo>
                  <a:lnTo>
                    <a:pt x="0" y="1680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9232644" y="3127"/>
              <a:ext cx="2732224" cy="273222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7950538" y="0"/>
              <a:ext cx="2732224" cy="2732224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8459713" y="603171"/>
              <a:ext cx="1713875" cy="1439655"/>
            </a:xfrm>
            <a:custGeom>
              <a:avLst/>
              <a:gdLst/>
              <a:ahLst/>
              <a:cxnLst/>
              <a:rect r="r" b="b" t="t" l="l"/>
              <a:pathLst>
                <a:path h="1439655" w="1713875">
                  <a:moveTo>
                    <a:pt x="0" y="0"/>
                  </a:moveTo>
                  <a:lnTo>
                    <a:pt x="1713875" y="0"/>
                  </a:lnTo>
                  <a:lnTo>
                    <a:pt x="1713875" y="1439655"/>
                  </a:lnTo>
                  <a:lnTo>
                    <a:pt x="0" y="1439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3079486"/>
              <a:ext cx="4567291" cy="125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b="true" sz="3099" i="true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HISTORICAL INDUSTRIAL DECLINE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8562258" y="3082612"/>
              <a:ext cx="4075082" cy="125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b="true" sz="3099" i="true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INVESTMENT DISPARITIES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7162510" y="3079486"/>
              <a:ext cx="4075082" cy="125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b="true" sz="3099" i="true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EDUCATION AND SKILLS GAP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9797543" y="520742"/>
              <a:ext cx="1604513" cy="1604513"/>
            </a:xfrm>
            <a:custGeom>
              <a:avLst/>
              <a:gdLst/>
              <a:ahLst/>
              <a:cxnLst/>
              <a:rect r="r" b="b" t="t" l="l"/>
              <a:pathLst>
                <a:path h="1604513" w="1604513">
                  <a:moveTo>
                    <a:pt x="0" y="0"/>
                  </a:moveTo>
                  <a:lnTo>
                    <a:pt x="1604513" y="0"/>
                  </a:lnTo>
                  <a:lnTo>
                    <a:pt x="1604513" y="1604513"/>
                  </a:lnTo>
                  <a:lnTo>
                    <a:pt x="0" y="160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2335030" y="370892"/>
            <a:ext cx="13617940" cy="119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04"/>
              </a:lnSpc>
              <a:spcBef>
                <a:spcPct val="0"/>
              </a:spcBef>
            </a:pPr>
            <a:r>
              <a:rPr lang="en-US" b="true" sz="7032" spc="68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CAUSES OF </a:t>
            </a:r>
            <a:r>
              <a:rPr lang="en-US" b="true" sz="7032" spc="689">
                <a:solidFill>
                  <a:srgbClr val="FF3131"/>
                </a:solidFill>
                <a:latin typeface="Oswald Bold"/>
                <a:ea typeface="Oswald Bold"/>
                <a:cs typeface="Oswald Bold"/>
                <a:sym typeface="Oswald Bold"/>
              </a:rPr>
              <a:t>DEPRIVATION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459008"/>
            <a:ext cx="18288062" cy="2848282"/>
            <a:chOff x="0" y="0"/>
            <a:chExt cx="24384083" cy="3797710"/>
          </a:xfrm>
        </p:grpSpPr>
        <p:sp>
          <p:nvSpPr>
            <p:cNvPr name="AutoShape 3" id="3"/>
            <p:cNvSpPr/>
            <p:nvPr/>
          </p:nvSpPr>
          <p:spPr>
            <a:xfrm>
              <a:off x="41" y="1897073"/>
              <a:ext cx="24384000" cy="31750"/>
            </a:xfrm>
            <a:prstGeom prst="line">
              <a:avLst/>
            </a:prstGeom>
            <a:ln cap="rnd" w="63500">
              <a:solidFill>
                <a:srgbClr val="19598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2836935" y="1296465"/>
              <a:ext cx="0" cy="632358"/>
            </a:xfrm>
            <a:prstGeom prst="line">
              <a:avLst/>
            </a:prstGeom>
            <a:ln cap="rnd" w="63500">
              <a:solidFill>
                <a:srgbClr val="19598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754871" y="31750"/>
              <a:ext cx="4227629" cy="1264715"/>
              <a:chOff x="0" y="0"/>
              <a:chExt cx="1072565" cy="32086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72565" cy="320863"/>
              </a:xfrm>
              <a:custGeom>
                <a:avLst/>
                <a:gdLst/>
                <a:ahLst/>
                <a:cxnLst/>
                <a:rect r="r" b="b" t="t" l="l"/>
                <a:pathLst>
                  <a:path h="320863" w="1072565">
                    <a:moveTo>
                      <a:pt x="0" y="0"/>
                    </a:moveTo>
                    <a:lnTo>
                      <a:pt x="1072565" y="0"/>
                    </a:lnTo>
                    <a:lnTo>
                      <a:pt x="1072565" y="320863"/>
                    </a:lnTo>
                    <a:lnTo>
                      <a:pt x="0" y="320863"/>
                    </a:lnTo>
                    <a:close/>
                  </a:path>
                </a:pathLst>
              </a:custGeom>
              <a:solidFill>
                <a:srgbClr val="19598D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54871" y="175876"/>
              <a:ext cx="4227629" cy="96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0"/>
                </a:lnSpc>
                <a:spcBef>
                  <a:spcPct val="0"/>
                </a:spcBef>
              </a:pPr>
              <a:r>
                <a:rPr lang="en-US" b="true" sz="277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HEALTHCARE INVESTMENT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V="true">
              <a:off x="20816145" y="1264715"/>
              <a:ext cx="0" cy="632358"/>
            </a:xfrm>
            <a:prstGeom prst="line">
              <a:avLst/>
            </a:prstGeom>
            <a:ln cap="rnd" w="63500">
              <a:solidFill>
                <a:srgbClr val="19598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18670581" y="0"/>
              <a:ext cx="4227629" cy="1264715"/>
              <a:chOff x="0" y="0"/>
              <a:chExt cx="1072565" cy="32086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72565" cy="320863"/>
              </a:xfrm>
              <a:custGeom>
                <a:avLst/>
                <a:gdLst/>
                <a:ahLst/>
                <a:cxnLst/>
                <a:rect r="r" b="b" t="t" l="l"/>
                <a:pathLst>
                  <a:path h="320863" w="1072565">
                    <a:moveTo>
                      <a:pt x="0" y="0"/>
                    </a:moveTo>
                    <a:lnTo>
                      <a:pt x="1072565" y="0"/>
                    </a:lnTo>
                    <a:lnTo>
                      <a:pt x="1072565" y="320863"/>
                    </a:lnTo>
                    <a:lnTo>
                      <a:pt x="0" y="320863"/>
                    </a:lnTo>
                    <a:close/>
                  </a:path>
                </a:pathLst>
              </a:custGeom>
              <a:solidFill>
                <a:srgbClr val="19598D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248764" y="228074"/>
              <a:ext cx="3071262" cy="865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CHANGES TO POLICIES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V="true">
              <a:off x="7530363" y="1897073"/>
              <a:ext cx="0" cy="632358"/>
            </a:xfrm>
            <a:prstGeom prst="line">
              <a:avLst/>
            </a:prstGeom>
            <a:ln cap="rnd" w="63500">
              <a:solidFill>
                <a:srgbClr val="19598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5416549" y="2532995"/>
              <a:ext cx="4227629" cy="1264715"/>
              <a:chOff x="0" y="0"/>
              <a:chExt cx="1072565" cy="32086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72565" cy="320863"/>
              </a:xfrm>
              <a:custGeom>
                <a:avLst/>
                <a:gdLst/>
                <a:ahLst/>
                <a:cxnLst/>
                <a:rect r="r" b="b" t="t" l="l"/>
                <a:pathLst>
                  <a:path h="320863" w="1072565">
                    <a:moveTo>
                      <a:pt x="0" y="0"/>
                    </a:moveTo>
                    <a:lnTo>
                      <a:pt x="1072565" y="0"/>
                    </a:lnTo>
                    <a:lnTo>
                      <a:pt x="1072565" y="320863"/>
                    </a:lnTo>
                    <a:lnTo>
                      <a:pt x="0" y="320863"/>
                    </a:lnTo>
                    <a:close/>
                  </a:path>
                </a:pathLst>
              </a:custGeom>
              <a:solidFill>
                <a:srgbClr val="19598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5416549" y="2817017"/>
              <a:ext cx="4227629" cy="690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EARLY INTERVENTION PROGRAMS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flipV="true">
              <a:off x="12160291" y="1296465"/>
              <a:ext cx="0" cy="632358"/>
            </a:xfrm>
            <a:prstGeom prst="line">
              <a:avLst/>
            </a:prstGeom>
            <a:ln cap="rnd" w="63500">
              <a:solidFill>
                <a:srgbClr val="19598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10078227" y="31750"/>
              <a:ext cx="4227629" cy="1264715"/>
              <a:chOff x="0" y="0"/>
              <a:chExt cx="1072565" cy="32086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72565" cy="320863"/>
              </a:xfrm>
              <a:custGeom>
                <a:avLst/>
                <a:gdLst/>
                <a:ahLst/>
                <a:cxnLst/>
                <a:rect r="r" b="b" t="t" l="l"/>
                <a:pathLst>
                  <a:path h="320863" w="1072565">
                    <a:moveTo>
                      <a:pt x="0" y="0"/>
                    </a:moveTo>
                    <a:lnTo>
                      <a:pt x="1072565" y="0"/>
                    </a:lnTo>
                    <a:lnTo>
                      <a:pt x="1072565" y="320863"/>
                    </a:lnTo>
                    <a:lnTo>
                      <a:pt x="0" y="320863"/>
                    </a:lnTo>
                    <a:close/>
                  </a:path>
                </a:pathLst>
              </a:custGeom>
              <a:solidFill>
                <a:srgbClr val="19598D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078227" y="175876"/>
              <a:ext cx="4227629" cy="96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0"/>
                </a:lnSpc>
                <a:spcBef>
                  <a:spcPct val="0"/>
                </a:spcBef>
              </a:pPr>
              <a:r>
                <a:rPr lang="en-US" b="true" sz="277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ACCESS TO EDUCATION</a:t>
              </a:r>
            </a:p>
          </p:txBody>
        </p:sp>
        <p:sp>
          <p:nvSpPr>
            <p:cNvPr name="AutoShape 20" id="20"/>
            <p:cNvSpPr/>
            <p:nvPr/>
          </p:nvSpPr>
          <p:spPr>
            <a:xfrm flipV="true">
              <a:off x="16419670" y="1897073"/>
              <a:ext cx="0" cy="632358"/>
            </a:xfrm>
            <a:prstGeom prst="line">
              <a:avLst/>
            </a:prstGeom>
            <a:ln cap="rnd" w="63500">
              <a:solidFill>
                <a:srgbClr val="19598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14305856" y="2532995"/>
              <a:ext cx="4227629" cy="1264715"/>
              <a:chOff x="0" y="0"/>
              <a:chExt cx="1072565" cy="32086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72565" cy="320863"/>
              </a:xfrm>
              <a:custGeom>
                <a:avLst/>
                <a:gdLst/>
                <a:ahLst/>
                <a:cxnLst/>
                <a:rect r="r" b="b" t="t" l="l"/>
                <a:pathLst>
                  <a:path h="320863" w="1072565">
                    <a:moveTo>
                      <a:pt x="0" y="0"/>
                    </a:moveTo>
                    <a:lnTo>
                      <a:pt x="1072565" y="0"/>
                    </a:lnTo>
                    <a:lnTo>
                      <a:pt x="1072565" y="320863"/>
                    </a:lnTo>
                    <a:lnTo>
                      <a:pt x="0" y="320863"/>
                    </a:lnTo>
                    <a:close/>
                  </a:path>
                </a:pathLst>
              </a:custGeom>
              <a:solidFill>
                <a:srgbClr val="19598D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4305856" y="2817017"/>
              <a:ext cx="4227629" cy="690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BETTER ECONOMIC DEVELOPMENTS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67609" y="2227164"/>
            <a:ext cx="1741075" cy="2057400"/>
          </a:xfrm>
          <a:custGeom>
            <a:avLst/>
            <a:gdLst/>
            <a:ahLst/>
            <a:cxnLst/>
            <a:rect r="r" b="b" t="t" l="l"/>
            <a:pathLst>
              <a:path h="2057400" w="1741075">
                <a:moveTo>
                  <a:pt x="0" y="0"/>
                </a:moveTo>
                <a:lnTo>
                  <a:pt x="1741075" y="0"/>
                </a:lnTo>
                <a:lnTo>
                  <a:pt x="174107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302497" y="7660385"/>
            <a:ext cx="2965250" cy="1990424"/>
          </a:xfrm>
          <a:custGeom>
            <a:avLst/>
            <a:gdLst/>
            <a:ahLst/>
            <a:cxnLst/>
            <a:rect r="r" b="b" t="t" l="l"/>
            <a:pathLst>
              <a:path h="1990424" w="2965250">
                <a:moveTo>
                  <a:pt x="0" y="0"/>
                </a:moveTo>
                <a:lnTo>
                  <a:pt x="2965251" y="0"/>
                </a:lnTo>
                <a:lnTo>
                  <a:pt x="2965251" y="1990424"/>
                </a:lnTo>
                <a:lnTo>
                  <a:pt x="0" y="1990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066199" y="2076457"/>
            <a:ext cx="2155664" cy="2208107"/>
          </a:xfrm>
          <a:custGeom>
            <a:avLst/>
            <a:gdLst/>
            <a:ahLst/>
            <a:cxnLst/>
            <a:rect r="r" b="b" t="t" l="l"/>
            <a:pathLst>
              <a:path h="2208107" w="2155664">
                <a:moveTo>
                  <a:pt x="0" y="0"/>
                </a:moveTo>
                <a:lnTo>
                  <a:pt x="2155664" y="0"/>
                </a:lnTo>
                <a:lnTo>
                  <a:pt x="2155664" y="2208107"/>
                </a:lnTo>
                <a:lnTo>
                  <a:pt x="0" y="2208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497832" y="7595838"/>
            <a:ext cx="2044696" cy="2054971"/>
          </a:xfrm>
          <a:custGeom>
            <a:avLst/>
            <a:gdLst/>
            <a:ahLst/>
            <a:cxnLst/>
            <a:rect r="r" b="b" t="t" l="l"/>
            <a:pathLst>
              <a:path h="2054971" w="2044696">
                <a:moveTo>
                  <a:pt x="0" y="0"/>
                </a:moveTo>
                <a:lnTo>
                  <a:pt x="2044697" y="0"/>
                </a:lnTo>
                <a:lnTo>
                  <a:pt x="2044697" y="2054971"/>
                </a:lnTo>
                <a:lnTo>
                  <a:pt x="0" y="20549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390714" y="1929753"/>
            <a:ext cx="2078532" cy="2501516"/>
          </a:xfrm>
          <a:custGeom>
            <a:avLst/>
            <a:gdLst/>
            <a:ahLst/>
            <a:cxnLst/>
            <a:rect r="r" b="b" t="t" l="l"/>
            <a:pathLst>
              <a:path h="2501516" w="2078532">
                <a:moveTo>
                  <a:pt x="0" y="0"/>
                </a:moveTo>
                <a:lnTo>
                  <a:pt x="2078533" y="0"/>
                </a:lnTo>
                <a:lnTo>
                  <a:pt x="2078533" y="2501516"/>
                </a:lnTo>
                <a:lnTo>
                  <a:pt x="0" y="2501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335030" y="370892"/>
            <a:ext cx="13617940" cy="119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04"/>
              </a:lnSpc>
              <a:spcBef>
                <a:spcPct val="0"/>
              </a:spcBef>
            </a:pPr>
            <a:r>
              <a:rPr lang="en-US" b="true" sz="7032" spc="68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TARGETED </a:t>
            </a:r>
            <a:r>
              <a:rPr lang="en-US" b="true" sz="7032" spc="689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SOLUTIONS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5794359" y="85112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0436" y="750112"/>
            <a:ext cx="3394655" cy="2780808"/>
            <a:chOff x="0" y="0"/>
            <a:chExt cx="4526206" cy="37077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61668" y="0"/>
              <a:ext cx="2175278" cy="2175278"/>
            </a:xfrm>
            <a:custGeom>
              <a:avLst/>
              <a:gdLst/>
              <a:ahLst/>
              <a:cxnLst/>
              <a:rect r="r" b="b" t="t" l="l"/>
              <a:pathLst>
                <a:path h="2175278" w="2175278">
                  <a:moveTo>
                    <a:pt x="0" y="0"/>
                  </a:moveTo>
                  <a:lnTo>
                    <a:pt x="2175278" y="0"/>
                  </a:lnTo>
                  <a:lnTo>
                    <a:pt x="2175278" y="2175278"/>
                  </a:lnTo>
                  <a:lnTo>
                    <a:pt x="0" y="217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099078"/>
              <a:ext cx="4526206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Temporal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86393" y="4488082"/>
            <a:ext cx="1842742" cy="2064171"/>
          </a:xfrm>
          <a:custGeom>
            <a:avLst/>
            <a:gdLst/>
            <a:ahLst/>
            <a:cxnLst/>
            <a:rect r="r" b="b" t="t" l="l"/>
            <a:pathLst>
              <a:path h="2064171" w="1842742">
                <a:moveTo>
                  <a:pt x="0" y="0"/>
                </a:moveTo>
                <a:lnTo>
                  <a:pt x="1842742" y="0"/>
                </a:lnTo>
                <a:lnTo>
                  <a:pt x="1842742" y="2064170"/>
                </a:lnTo>
                <a:lnTo>
                  <a:pt x="0" y="2064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69463" y="525597"/>
            <a:ext cx="1614919" cy="1614919"/>
          </a:xfrm>
          <a:custGeom>
            <a:avLst/>
            <a:gdLst/>
            <a:ahLst/>
            <a:cxnLst/>
            <a:rect r="r" b="b" t="t" l="l"/>
            <a:pathLst>
              <a:path h="1614919" w="1614919">
                <a:moveTo>
                  <a:pt x="0" y="0"/>
                </a:moveTo>
                <a:lnTo>
                  <a:pt x="1614919" y="0"/>
                </a:lnTo>
                <a:lnTo>
                  <a:pt x="1614919" y="1614920"/>
                </a:lnTo>
                <a:lnTo>
                  <a:pt x="0" y="1614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89932" y="4098216"/>
            <a:ext cx="2773981" cy="2715034"/>
          </a:xfrm>
          <a:custGeom>
            <a:avLst/>
            <a:gdLst/>
            <a:ahLst/>
            <a:cxnLst/>
            <a:rect r="r" b="b" t="t" l="l"/>
            <a:pathLst>
              <a:path h="2715034" w="2773981">
                <a:moveTo>
                  <a:pt x="0" y="0"/>
                </a:moveTo>
                <a:lnTo>
                  <a:pt x="2773981" y="0"/>
                </a:lnTo>
                <a:lnTo>
                  <a:pt x="2773981" y="2715034"/>
                </a:lnTo>
                <a:lnTo>
                  <a:pt x="0" y="2715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37437" y="5745087"/>
            <a:ext cx="2510975" cy="2510975"/>
          </a:xfrm>
          <a:custGeom>
            <a:avLst/>
            <a:gdLst/>
            <a:ahLst/>
            <a:cxnLst/>
            <a:rect r="r" b="b" t="t" l="l"/>
            <a:pathLst>
              <a:path h="2510975" w="2510975">
                <a:moveTo>
                  <a:pt x="0" y="0"/>
                </a:moveTo>
                <a:lnTo>
                  <a:pt x="2510975" y="0"/>
                </a:lnTo>
                <a:lnTo>
                  <a:pt x="2510975" y="2510975"/>
                </a:lnTo>
                <a:lnTo>
                  <a:pt x="0" y="2510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10402" y="2305371"/>
            <a:ext cx="3933042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Healthcare Access Mapping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55699" y="3220185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CC2F60"/>
                </a:solidFill>
                <a:latin typeface="Oswald Bold"/>
                <a:ea typeface="Oswald Bold"/>
                <a:cs typeface="Oswald Bold"/>
                <a:sym typeface="Oswald Bold"/>
              </a:rPr>
              <a:t>FUTURE WORK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4151" y="6737050"/>
            <a:ext cx="411929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Environmental Impact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243" y="6746575"/>
            <a:ext cx="393304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Social Health/Education Tracking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43013" y="8179862"/>
            <a:ext cx="3933042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International Benchmarking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7092141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92056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9534" y="7796994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0099" y="7796994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94936" y="8310665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08657" y="1909994"/>
            <a:ext cx="3474003" cy="1708717"/>
            <a:chOff x="0" y="0"/>
            <a:chExt cx="914964" cy="4500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964" cy="450032"/>
            </a:xfrm>
            <a:custGeom>
              <a:avLst/>
              <a:gdLst/>
              <a:ahLst/>
              <a:cxnLst/>
              <a:rect r="r" b="b" t="t" l="l"/>
              <a:pathLst>
                <a:path h="450032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450032"/>
                  </a:lnTo>
                  <a:lnTo>
                    <a:pt x="0" y="450032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914964" cy="592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1040"/>
                </a:lnSpc>
                <a:spcBef>
                  <a:spcPct val="0"/>
                </a:spcBef>
              </a:pPr>
              <a:r>
                <a:rPr lang="en-US" b="true" sz="8000" spc="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176364">
            <a:off x="-4829437" y="694412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406999" y="1941687"/>
            <a:ext cx="3474003" cy="1708717"/>
            <a:chOff x="0" y="0"/>
            <a:chExt cx="914964" cy="4500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4964" cy="450032"/>
            </a:xfrm>
            <a:custGeom>
              <a:avLst/>
              <a:gdLst/>
              <a:ahLst/>
              <a:cxnLst/>
              <a:rect r="r" b="b" t="t" l="l"/>
              <a:pathLst>
                <a:path h="450032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450032"/>
                  </a:lnTo>
                  <a:lnTo>
                    <a:pt x="0" y="45003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914964" cy="592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1040"/>
                </a:lnSpc>
                <a:spcBef>
                  <a:spcPct val="0"/>
                </a:spcBef>
              </a:pPr>
              <a:r>
                <a:rPr lang="en-US" b="true" sz="8000" spc="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11120" y="1941687"/>
            <a:ext cx="3474003" cy="1708717"/>
            <a:chOff x="0" y="0"/>
            <a:chExt cx="914964" cy="4500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4964" cy="450032"/>
            </a:xfrm>
            <a:custGeom>
              <a:avLst/>
              <a:gdLst/>
              <a:ahLst/>
              <a:cxnLst/>
              <a:rect r="r" b="b" t="t" l="l"/>
              <a:pathLst>
                <a:path h="450032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450032"/>
                  </a:lnTo>
                  <a:lnTo>
                    <a:pt x="0" y="450032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42875"/>
              <a:ext cx="914964" cy="592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1040"/>
                </a:lnSpc>
                <a:spcBef>
                  <a:spcPct val="0"/>
                </a:spcBef>
              </a:pPr>
              <a:r>
                <a:rPr lang="en-US" b="true" sz="8000" spc="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069938" y="8334757"/>
            <a:ext cx="1177560" cy="1162840"/>
          </a:xfrm>
          <a:custGeom>
            <a:avLst/>
            <a:gdLst/>
            <a:ahLst/>
            <a:cxnLst/>
            <a:rect r="r" b="b" t="t" l="l"/>
            <a:pathLst>
              <a:path h="1162840" w="1177560">
                <a:moveTo>
                  <a:pt x="0" y="0"/>
                </a:moveTo>
                <a:lnTo>
                  <a:pt x="1177559" y="0"/>
                </a:lnTo>
                <a:lnTo>
                  <a:pt x="1177559" y="1162840"/>
                </a:lnTo>
                <a:lnTo>
                  <a:pt x="0" y="11628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519873" y="6399575"/>
            <a:ext cx="1304804" cy="1280339"/>
          </a:xfrm>
          <a:custGeom>
            <a:avLst/>
            <a:gdLst/>
            <a:ahLst/>
            <a:cxnLst/>
            <a:rect r="r" b="b" t="t" l="l"/>
            <a:pathLst>
              <a:path h="1280339" w="1304804">
                <a:moveTo>
                  <a:pt x="0" y="0"/>
                </a:moveTo>
                <a:lnTo>
                  <a:pt x="1304804" y="0"/>
                </a:lnTo>
                <a:lnTo>
                  <a:pt x="1304804" y="1280339"/>
                </a:lnTo>
                <a:lnTo>
                  <a:pt x="0" y="12803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367511" y="324111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65206" y="3971136"/>
            <a:ext cx="3360904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b="true" sz="2010" spc="19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Life expectancy gaps represent one of our most serious social challenges.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16556" y="4031404"/>
            <a:ext cx="6254887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b="true" sz="2010" spc="19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Data shows clear links between economic inequality and health outcomes which needs to be addressed as it is crucial for improving life expectancy.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11120" y="3957146"/>
            <a:ext cx="3360904" cy="124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26"/>
              </a:lnSpc>
              <a:spcBef>
                <a:spcPct val="0"/>
              </a:spcBef>
            </a:pPr>
            <a:r>
              <a:rPr lang="en-US" b="true" sz="2410" spc="23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Action is needed at both policy and community levels.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1145479" y="-934902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01952"/>
            <a:ext cx="9235885" cy="202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560"/>
              </a:lnSpc>
              <a:spcBef>
                <a:spcPct val="0"/>
              </a:spcBef>
            </a:pPr>
            <a:r>
              <a:rPr lang="en-US" b="true" sz="12000" spc="117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82547" y="1839831"/>
            <a:ext cx="8378466" cy="7291842"/>
            <a:chOff x="0" y="0"/>
            <a:chExt cx="11171288" cy="97224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71450"/>
              <a:ext cx="9889255" cy="2191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774"/>
                </a:lnSpc>
              </a:pPr>
              <a:r>
                <a:rPr lang="en-US" b="true" sz="9981" spc="978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CONTENTS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2328914"/>
              <a:ext cx="1311784" cy="7393542"/>
              <a:chOff x="0" y="0"/>
              <a:chExt cx="259118" cy="146045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9118" cy="1460453"/>
              </a:xfrm>
              <a:custGeom>
                <a:avLst/>
                <a:gdLst/>
                <a:ahLst/>
                <a:cxnLst/>
                <a:rect r="r" b="b" t="t" l="l"/>
                <a:pathLst>
                  <a:path h="1460453" w="259118">
                    <a:moveTo>
                      <a:pt x="0" y="0"/>
                    </a:moveTo>
                    <a:lnTo>
                      <a:pt x="259118" y="0"/>
                    </a:lnTo>
                    <a:lnTo>
                      <a:pt x="259118" y="1460453"/>
                    </a:lnTo>
                    <a:lnTo>
                      <a:pt x="0" y="1460453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259118" cy="14795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28354" y="2319389"/>
              <a:ext cx="877859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28354" y="3382215"/>
              <a:ext cx="877859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8354" y="4557091"/>
              <a:ext cx="877859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28354" y="5619917"/>
              <a:ext cx="877859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46713" y="6715731"/>
              <a:ext cx="877859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517276" y="2472851"/>
              <a:ext cx="6031601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83"/>
                </a:lnSpc>
              </a:pPr>
              <a:r>
                <a:rPr lang="en-US" b="true" sz="2524" spc="247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17276" y="3531807"/>
              <a:ext cx="965401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83"/>
                </a:lnSpc>
              </a:pPr>
              <a:r>
                <a:rPr lang="en-US" b="true" sz="2524" spc="247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METHODOLOGY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17276" y="4758595"/>
              <a:ext cx="965401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FINDINGS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17276" y="5811959"/>
              <a:ext cx="7492783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CAUSES OF DEPRIVATION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517276" y="6865324"/>
              <a:ext cx="6031601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TARGETED SOLUTIONS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46713" y="7782531"/>
              <a:ext cx="877859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06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46713" y="8849331"/>
              <a:ext cx="877859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07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17276" y="8998924"/>
              <a:ext cx="5423756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CONCLUSION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517276" y="7918688"/>
              <a:ext cx="5423756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FUTURE WORK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9735" y="65131"/>
            <a:ext cx="13669077" cy="154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71"/>
              </a:lnSpc>
            </a:pPr>
            <a:r>
              <a:rPr lang="en-US" b="true" sz="9181" spc="89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530047" y="6154564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72562" y="2576350"/>
            <a:ext cx="19773186" cy="2133600"/>
            <a:chOff x="0" y="0"/>
            <a:chExt cx="26364247" cy="2844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010285" y="-171450"/>
              <a:ext cx="22353962" cy="3016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8160" indent="-259080" lvl="1">
                <a:lnSpc>
                  <a:spcPts val="468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Understand how socioeconomic factors influence life expectancy.</a:t>
              </a:r>
            </a:p>
            <a:p>
              <a:pPr algn="just" marL="518160" indent="-259080" lvl="1">
                <a:lnSpc>
                  <a:spcPts val="4680"/>
                </a:lnSpc>
                <a:buFont typeface="Arial"/>
                <a:buChar char="•"/>
              </a:pPr>
              <a:r>
                <a:rPr lang="en-US" sz="2400" spc="235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Highlight dispariti</a:t>
              </a:r>
              <a:r>
                <a:rPr lang="en-US" sz="2400" spc="235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es across England with a focus on low-income families.</a:t>
              </a:r>
            </a:p>
            <a:p>
              <a:pPr algn="just" marL="518160" indent="-259080" lvl="1">
                <a:lnSpc>
                  <a:spcPts val="4680"/>
                </a:lnSpc>
                <a:buFont typeface="Arial"/>
                <a:buChar char="•"/>
              </a:pPr>
              <a:r>
                <a:rPr lang="en-US" sz="2400" i="true" spc="235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To identify geographic inequality in life expectancy within the UK.</a:t>
              </a:r>
            </a:p>
            <a:p>
              <a:pPr algn="just" marL="518160" indent="-259080" lvl="1">
                <a:lnSpc>
                  <a:spcPts val="4680"/>
                </a:lnSpc>
                <a:buFont typeface="Arial"/>
                <a:buChar char="•"/>
              </a:pPr>
              <a:r>
                <a:rPr lang="en-US" sz="2400" i="true" spc="235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Provide targeted solutions to address inequalities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990587"/>
              <a:ext cx="3485263" cy="863626"/>
              <a:chOff x="0" y="0"/>
              <a:chExt cx="688447" cy="17059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88447" cy="170593"/>
              </a:xfrm>
              <a:custGeom>
                <a:avLst/>
                <a:gdLst/>
                <a:ahLst/>
                <a:cxnLst/>
                <a:rect r="r" b="b" t="t" l="l"/>
                <a:pathLst>
                  <a:path h="170593" w="688447">
                    <a:moveTo>
                      <a:pt x="0" y="0"/>
                    </a:moveTo>
                    <a:lnTo>
                      <a:pt x="688447" y="0"/>
                    </a:lnTo>
                    <a:lnTo>
                      <a:pt x="688447" y="170593"/>
                    </a:lnTo>
                    <a:lnTo>
                      <a:pt x="0" y="17059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688447" cy="2182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49"/>
                  </a:lnSpc>
                  <a:spcBef>
                    <a:spcPct val="0"/>
                  </a:spcBef>
                </a:pPr>
                <a:r>
                  <a:rPr lang="en-US" b="true" sz="2499" spc="24">
                    <a:solidFill>
                      <a:srgbClr val="FFFFFF"/>
                    </a:solidFill>
                    <a:latin typeface="Montserrat Classic Bold"/>
                    <a:ea typeface="Montserrat Classic Bold"/>
                    <a:cs typeface="Montserrat Classic Bold"/>
                    <a:sym typeface="Montserrat Classic Bold"/>
                  </a:rPr>
                  <a:t>OBJECTIVES</a:t>
                </a: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2359468" y="5681743"/>
            <a:ext cx="14328855" cy="945641"/>
            <a:chOff x="0" y="0"/>
            <a:chExt cx="19105140" cy="12608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6923539" y="-161925"/>
              <a:ext cx="12181601" cy="1422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84"/>
                </a:lnSpc>
              </a:pPr>
              <a:r>
                <a:rPr lang="en-US" sz="2400" spc="235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Life expectancy, net annual income, deprivation rate, homelessness, and deaths due to alcohol.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198615"/>
              <a:ext cx="6089041" cy="863626"/>
              <a:chOff x="0" y="0"/>
              <a:chExt cx="1202774" cy="17059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02774" cy="170593"/>
              </a:xfrm>
              <a:custGeom>
                <a:avLst/>
                <a:gdLst/>
                <a:ahLst/>
                <a:cxnLst/>
                <a:rect r="r" b="b" t="t" l="l"/>
                <a:pathLst>
                  <a:path h="170593" w="1202774">
                    <a:moveTo>
                      <a:pt x="0" y="0"/>
                    </a:moveTo>
                    <a:lnTo>
                      <a:pt x="1202774" y="0"/>
                    </a:lnTo>
                    <a:lnTo>
                      <a:pt x="1202774" y="170593"/>
                    </a:lnTo>
                    <a:lnTo>
                      <a:pt x="0" y="170593"/>
                    </a:lnTo>
                    <a:close/>
                  </a:path>
                </a:pathLst>
              </a:custGeom>
              <a:solidFill>
                <a:srgbClr val="1A1A1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202774" cy="2182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49"/>
                  </a:lnSpc>
                  <a:spcBef>
                    <a:spcPct val="0"/>
                  </a:spcBef>
                </a:pPr>
                <a:r>
                  <a:rPr lang="en-US" b="true" sz="2499" spc="24">
                    <a:solidFill>
                      <a:srgbClr val="FFFFFF"/>
                    </a:solidFill>
                    <a:latin typeface="Montserrat Classic Bold"/>
                    <a:ea typeface="Montserrat Classic Bold"/>
                    <a:cs typeface="Montserrat Classic Bold"/>
                    <a:sym typeface="Montserrat Classic Bold"/>
                  </a:rPr>
                  <a:t>KEY FACTORS ANALYZED</a:t>
                </a: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6948556" y="7598935"/>
            <a:ext cx="10310744" cy="1543050"/>
            <a:chOff x="0" y="0"/>
            <a:chExt cx="13747658" cy="20574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497355" y="-171450"/>
              <a:ext cx="9250303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8160" indent="-259080" lvl="1">
                <a:lnSpc>
                  <a:spcPts val="4680"/>
                </a:lnSpc>
                <a:buFont typeface="Arial"/>
                <a:buChar char="•"/>
              </a:pPr>
              <a:r>
                <a:rPr lang="en-US" sz="2400" spc="235" strike="noStrike" u="none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Fingertips</a:t>
              </a:r>
            </a:p>
            <a:p>
              <a:pPr algn="just" marL="518160" indent="-259080" lvl="1">
                <a:lnSpc>
                  <a:spcPts val="4680"/>
                </a:lnSpc>
                <a:buFont typeface="Arial"/>
                <a:buChar char="•"/>
              </a:pPr>
              <a:r>
                <a:rPr lang="en-US" sz="2400" spc="235" strike="noStrike" u="none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Office for National Statistics (ONS)</a:t>
              </a:r>
            </a:p>
            <a:p>
              <a:pPr algn="just" marL="518160" indent="-259080" lvl="1">
                <a:lnSpc>
                  <a:spcPts val="4680"/>
                </a:lnSpc>
                <a:buFont typeface="Arial"/>
                <a:buChar char="•"/>
              </a:pPr>
              <a:r>
                <a:rPr lang="en-US" sz="2400" spc="235" strike="noStrike" u="none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National Health Service(NHS)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621139"/>
              <a:ext cx="4062105" cy="815121"/>
              <a:chOff x="0" y="0"/>
              <a:chExt cx="802391" cy="16101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02391" cy="161012"/>
              </a:xfrm>
              <a:custGeom>
                <a:avLst/>
                <a:gdLst/>
                <a:ahLst/>
                <a:cxnLst/>
                <a:rect r="r" b="b" t="t" l="l"/>
                <a:pathLst>
                  <a:path h="161012" w="802391">
                    <a:moveTo>
                      <a:pt x="0" y="0"/>
                    </a:moveTo>
                    <a:lnTo>
                      <a:pt x="802391" y="0"/>
                    </a:lnTo>
                    <a:lnTo>
                      <a:pt x="802391" y="161012"/>
                    </a:lnTo>
                    <a:lnTo>
                      <a:pt x="0" y="161012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802391" cy="208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49"/>
                  </a:lnSpc>
                  <a:spcBef>
                    <a:spcPct val="0"/>
                  </a:spcBef>
                </a:pPr>
                <a:r>
                  <a:rPr lang="en-US" b="true" sz="2499" spc="24">
                    <a:solidFill>
                      <a:srgbClr val="FFFFFF"/>
                    </a:solidFill>
                    <a:latin typeface="Montserrat Classic Bold"/>
                    <a:ea typeface="Montserrat Classic Bold"/>
                    <a:cs typeface="Montserrat Classic Bold"/>
                    <a:sym typeface="Montserrat Classic Bold"/>
                  </a:rPr>
                  <a:t>INFO</a:t>
                </a:r>
                <a:r>
                  <a:rPr lang="en-US" b="true" sz="2499" spc="24">
                    <a:solidFill>
                      <a:srgbClr val="FFFFFF"/>
                    </a:solidFill>
                    <a:latin typeface="Montserrat Classic Bold"/>
                    <a:ea typeface="Montserrat Classic Bold"/>
                    <a:cs typeface="Montserrat Classic Bold"/>
                    <a:sym typeface="Montserrat Classic Bold"/>
                  </a:rPr>
                  <a:t> SOURCES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5904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5A75E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122278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5904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b="true" sz="6624" spc="649">
                <a:solidFill>
                  <a:srgbClr val="040506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34245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597477" y="5240576"/>
            <a:ext cx="501082" cy="50108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234847" y="2062975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98079" y="5242766"/>
            <a:ext cx="501082" cy="5010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799999">
            <a:off x="-1553018" y="-3453276"/>
            <a:ext cx="4591507" cy="6410481"/>
          </a:xfrm>
          <a:custGeom>
            <a:avLst/>
            <a:gdLst/>
            <a:ahLst/>
            <a:cxnLst/>
            <a:rect r="r" b="b" t="t" l="l"/>
            <a:pathLst>
              <a:path h="6410481" w="4591507">
                <a:moveTo>
                  <a:pt x="0" y="0"/>
                </a:moveTo>
                <a:lnTo>
                  <a:pt x="4591507" y="0"/>
                </a:lnTo>
                <a:lnTo>
                  <a:pt x="4591507" y="6410481"/>
                </a:lnTo>
                <a:lnTo>
                  <a:pt x="0" y="6410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39291" y="6920816"/>
            <a:ext cx="3467055" cy="125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Loading, Cleaning and Transforming the datasets to ensure accurate merging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39291" y="5941683"/>
            <a:ext cx="3467055" cy="48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b="true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ETL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34245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b="true" sz="6624" spc="649">
                <a:solidFill>
                  <a:srgbClr val="040506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34847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b="true" sz="6624" spc="649">
                <a:solidFill>
                  <a:srgbClr val="040506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19197" y="7073845"/>
            <a:ext cx="4257641" cy="93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Analyse the data and extract key factors affecting life expectancy.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10009" y="6003650"/>
            <a:ext cx="4676018" cy="80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b="true" sz="2351" spc="23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STATISTICAL/VISUAL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46357" y="7083370"/>
            <a:ext cx="3204526" cy="87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Findings are analyzed and potential solutions are provided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93703" y="6003650"/>
            <a:ext cx="2709833" cy="80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45"/>
              </a:lnSpc>
              <a:spcBef>
                <a:spcPct val="0"/>
              </a:spcBef>
            </a:pPr>
            <a:r>
              <a:rPr lang="en-US" b="true" sz="2351" spc="230" strike="noStrike" u="none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DISCUSS KEY FINDINGS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351489" y="103280"/>
            <a:ext cx="13669077" cy="135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40"/>
              </a:lnSpc>
            </a:pPr>
            <a:r>
              <a:rPr lang="en-US" b="true" sz="8000" spc="78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METHODOLOGY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2423" y="0"/>
            <a:ext cx="15435577" cy="10287000"/>
          </a:xfrm>
          <a:custGeom>
            <a:avLst/>
            <a:gdLst/>
            <a:ahLst/>
            <a:cxnLst/>
            <a:rect r="r" b="b" t="t" l="l"/>
            <a:pathLst>
              <a:path h="10287000" w="15435577">
                <a:moveTo>
                  <a:pt x="0" y="0"/>
                </a:moveTo>
                <a:lnTo>
                  <a:pt x="15435577" y="0"/>
                </a:lnTo>
                <a:lnTo>
                  <a:pt x="154355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1842266" y="4560109"/>
            <a:ext cx="6680115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KEY FINDINGS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09475" y="4574139"/>
            <a:ext cx="14121472" cy="5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7"/>
              </a:lnSpc>
            </a:pPr>
            <a:r>
              <a:rPr lang="en-US" b="true" sz="2471" i="true">
                <a:solidFill>
                  <a:srgbClr val="231F2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Areas with highest deprivation have higher alcoholism and unemployment lowering life expectancy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59849" y="0"/>
            <a:ext cx="11752599" cy="10287000"/>
          </a:xfrm>
          <a:custGeom>
            <a:avLst/>
            <a:gdLst/>
            <a:ahLst/>
            <a:cxnLst/>
            <a:rect r="r" b="b" t="t" l="l"/>
            <a:pathLst>
              <a:path h="10287000" w="11752599">
                <a:moveTo>
                  <a:pt x="0" y="0"/>
                </a:moveTo>
                <a:lnTo>
                  <a:pt x="11752600" y="0"/>
                </a:lnTo>
                <a:lnTo>
                  <a:pt x="11752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11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610" y="1260183"/>
            <a:ext cx="6384790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KEY FINDINGS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3522" y="3024725"/>
            <a:ext cx="7336327" cy="346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87"/>
              </a:lnSpc>
            </a:pPr>
            <a:r>
              <a:rPr lang="en-US" b="true" sz="2971" i="true">
                <a:solidFill>
                  <a:srgbClr val="FF3131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Strong</a:t>
            </a:r>
            <a:r>
              <a:rPr lang="en-US" b="true" sz="2971" i="true">
                <a:solidFill>
                  <a:srgbClr val="231F2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 correlation between multiple factors </a:t>
            </a:r>
          </a:p>
          <a:p>
            <a:pPr algn="just" marL="641616" indent="-320808" lvl="1">
              <a:lnSpc>
                <a:spcPts val="5587"/>
              </a:lnSpc>
              <a:buFont typeface="Arial"/>
              <a:buChar char="•"/>
            </a:pPr>
            <a:r>
              <a:rPr lang="en-US" b="true" sz="2971" i="true">
                <a:solidFill>
                  <a:srgbClr val="231F2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Deprivation - LE </a:t>
            </a:r>
          </a:p>
          <a:p>
            <a:pPr algn="just" marL="641616" indent="-320808" lvl="1">
              <a:lnSpc>
                <a:spcPts val="5587"/>
              </a:lnSpc>
              <a:buFont typeface="Arial"/>
              <a:buChar char="•"/>
            </a:pPr>
            <a:r>
              <a:rPr lang="en-US" b="true" sz="2971" i="true">
                <a:solidFill>
                  <a:srgbClr val="231F2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Alcoholism - LE</a:t>
            </a:r>
          </a:p>
          <a:p>
            <a:pPr algn="just" marL="641616" indent="-320808" lvl="1">
              <a:lnSpc>
                <a:spcPts val="5587"/>
              </a:lnSpc>
              <a:buFont typeface="Arial"/>
              <a:buChar char="•"/>
            </a:pPr>
            <a:r>
              <a:rPr lang="en-US" b="true" sz="2971" i="true">
                <a:solidFill>
                  <a:srgbClr val="231F2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Unemployment - LE</a:t>
            </a:r>
          </a:p>
          <a:p>
            <a:pPr algn="just" marL="641616" indent="-320808" lvl="1">
              <a:lnSpc>
                <a:spcPts val="5587"/>
              </a:lnSpc>
              <a:buFont typeface="Arial"/>
              <a:buChar char="•"/>
            </a:pPr>
            <a:r>
              <a:rPr lang="en-US" b="true" sz="2971" i="true">
                <a:solidFill>
                  <a:srgbClr val="231F2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Annual Income - Alcoholism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22900"/>
            <a:ext cx="18288000" cy="4366260"/>
          </a:xfrm>
          <a:custGeom>
            <a:avLst/>
            <a:gdLst/>
            <a:ahLst/>
            <a:cxnLst/>
            <a:rect r="r" b="b" t="t" l="l"/>
            <a:pathLst>
              <a:path h="4366260" w="18288000">
                <a:moveTo>
                  <a:pt x="0" y="0"/>
                </a:moveTo>
                <a:lnTo>
                  <a:pt x="18288000" y="0"/>
                </a:lnTo>
                <a:lnTo>
                  <a:pt x="18288000" y="4366260"/>
                </a:lnTo>
                <a:lnTo>
                  <a:pt x="0" y="4366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0" r="-320" b="-1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883" y="632267"/>
            <a:ext cx="5769530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KEY FINDINGS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6610989"/>
            <a:ext cx="18288000" cy="205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1616" indent="-320808" lvl="1">
              <a:lnSpc>
                <a:spcPts val="5587"/>
              </a:lnSpc>
              <a:buFont typeface="Arial"/>
              <a:buChar char="•"/>
            </a:pPr>
            <a:r>
              <a:rPr lang="en-US" b="true" sz="2971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Top areas (Wokingham, Windsor) show both high income (£47,000+) and life expectancy (70+ y</a:t>
            </a:r>
            <a:r>
              <a:rPr lang="en-US" b="true" sz="2971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ears).</a:t>
            </a:r>
          </a:p>
          <a:p>
            <a:pPr algn="just" marL="641616" indent="-320808" lvl="1">
              <a:lnSpc>
                <a:spcPts val="5587"/>
              </a:lnSpc>
              <a:buFont typeface="Arial"/>
              <a:buChar char="•"/>
            </a:pPr>
            <a:r>
              <a:rPr lang="en-US" b="true" sz="2971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Bottom areas (Blackpool, Kingston upon Hull) show both low income (£26,000-£27,000) and life expectancy (55-56 years).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79372" y="8983242"/>
            <a:ext cx="723635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  <a:spcBef>
                <a:spcPct val="0"/>
              </a:spcBef>
            </a:pPr>
            <a:r>
              <a:rPr lang="en-US" b="true" sz="23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Composite Score = i∑​(wi​×Normalized Xi​)</a:t>
            </a:r>
          </a:p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b="true" sz="1500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where, w is the weight assigned to factor and Xi is the factor value</a:t>
            </a:r>
          </a:p>
          <a:p>
            <a:pPr algn="r">
              <a:lnSpc>
                <a:spcPts val="1560"/>
              </a:lnSpc>
              <a:spcBef>
                <a:spcPct val="0"/>
              </a:spcBef>
            </a:pPr>
            <a:r>
              <a:rPr lang="en-US" b="true" sz="1300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[Factors are added if positive and subtracted if negative based on factor type </a:t>
            </a:r>
          </a:p>
          <a:p>
            <a:pPr algn="r">
              <a:lnSpc>
                <a:spcPts val="1560"/>
              </a:lnSpc>
              <a:spcBef>
                <a:spcPct val="0"/>
              </a:spcBef>
            </a:pPr>
            <a:r>
              <a:rPr lang="en-US" b="true" sz="1300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Ex: Annual Income is added whereas, Deprivation is subracted]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629900"/>
          </a:xfrm>
          <a:custGeom>
            <a:avLst/>
            <a:gdLst/>
            <a:ahLst/>
            <a:cxnLst/>
            <a:rect r="r" b="b" t="t" l="l"/>
            <a:pathLst>
              <a:path h="10629900" w="18288000">
                <a:moveTo>
                  <a:pt x="0" y="0"/>
                </a:moveTo>
                <a:lnTo>
                  <a:pt x="18288000" y="0"/>
                </a:lnTo>
                <a:lnTo>
                  <a:pt x="18288000" y="10629900"/>
                </a:lnTo>
                <a:lnTo>
                  <a:pt x="0" y="1062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66122" y="7633243"/>
            <a:ext cx="11955756" cy="115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0"/>
              </a:lnSpc>
            </a:pPr>
            <a:r>
              <a:rPr lang="en-US" b="true" sz="3271" i="true">
                <a:solidFill>
                  <a:srgbClr val="231F2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Lower life expectancy and high deprivation rates are present in North part of England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8874689"/>
            <a:ext cx="5769530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KEY FINDINGS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90741" y="441292"/>
            <a:ext cx="4821436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6"/>
              </a:lnSpc>
              <a:spcBef>
                <a:spcPct val="0"/>
              </a:spcBef>
            </a:pPr>
            <a:r>
              <a:rPr lang="en-US" b="true" sz="2371" i="true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GREEN (HIGHEST)</a:t>
            </a:r>
            <a:r>
              <a:rPr lang="en-US" b="true" sz="2371" i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 -&gt; </a:t>
            </a:r>
            <a:r>
              <a:rPr lang="en-US" b="true" sz="2371" i="true">
                <a:solidFill>
                  <a:srgbClr val="654141"/>
                </a:solidFill>
                <a:latin typeface="Oswald Bold"/>
                <a:ea typeface="Oswald Bold"/>
                <a:cs typeface="Oswald Bold"/>
                <a:sym typeface="Oswald Bold"/>
              </a:rPr>
              <a:t>MAROON (LOWEST)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629900"/>
          </a:xfrm>
          <a:custGeom>
            <a:avLst/>
            <a:gdLst/>
            <a:ahLst/>
            <a:cxnLst/>
            <a:rect r="r" b="b" t="t" l="l"/>
            <a:pathLst>
              <a:path h="10629900" w="18288000">
                <a:moveTo>
                  <a:pt x="0" y="0"/>
                </a:moveTo>
                <a:lnTo>
                  <a:pt x="18288000" y="0"/>
                </a:lnTo>
                <a:lnTo>
                  <a:pt x="18288000" y="10629900"/>
                </a:lnTo>
                <a:lnTo>
                  <a:pt x="0" y="1062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874689"/>
            <a:ext cx="5769530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KEY FINDINGS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1662" y="8103154"/>
            <a:ext cx="8808076" cy="115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0"/>
              </a:lnSpc>
            </a:pPr>
            <a:r>
              <a:rPr lang="en-US" b="true" sz="3271" i="true">
                <a:solidFill>
                  <a:srgbClr val="231F2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Similarly, lower Annual Income is also present in North part of England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22662" y="441292"/>
            <a:ext cx="455759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6"/>
              </a:lnSpc>
              <a:spcBef>
                <a:spcPct val="0"/>
              </a:spcBef>
            </a:pPr>
            <a:r>
              <a:rPr lang="en-US" b="true" sz="2371" i="true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GREEN (HIGHEST)</a:t>
            </a:r>
            <a:r>
              <a:rPr lang="en-US" b="true" sz="2371" i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 -&gt; BLACK (LOWEST)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DAGXsSLRY3o</dc:identifier>
  <dcterms:modified xsi:type="dcterms:W3CDTF">2011-08-01T06:04:30Z</dcterms:modified>
  <cp:revision>1</cp:revision>
  <dc:title>Gateshead HDRC Interview_Life Expectancy in the UK</dc:title>
</cp:coreProperties>
</file>